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89" r:id="rId4"/>
    <p:sldId id="284" r:id="rId5"/>
    <p:sldId id="286" r:id="rId6"/>
    <p:sldId id="290" r:id="rId7"/>
    <p:sldId id="287" r:id="rId8"/>
    <p:sldId id="266" r:id="rId9"/>
    <p:sldId id="271" r:id="rId10"/>
    <p:sldId id="288" r:id="rId11"/>
    <p:sldId id="269" r:id="rId12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760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69" y="26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1E512C0-6153-4D88-9BB3-CA66C72885C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B471918-310B-45BB-B46F-2504EAA0B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7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One in three Americans over</a:t>
            </a:r>
            <a:r>
              <a:rPr lang="en-US" baseline="0" dirty="0"/>
              <a:t> the age of 65 have no </a:t>
            </a:r>
            <a:r>
              <a:rPr lang="en-US" u="none" baseline="0" dirty="0"/>
              <a:t>will. </a:t>
            </a:r>
            <a:r>
              <a:rPr lang="en-US" u="none" dirty="0"/>
              <a:t>One in six Americans over the age of 65 have a Will that is out of date.</a:t>
            </a:r>
          </a:p>
          <a:p>
            <a:r>
              <a:rPr lang="en-US" u="none" dirty="0"/>
              <a:t>Thus, only half of Americans over the age of 65 have up-to-date Wills in place.</a:t>
            </a:r>
          </a:p>
          <a:p>
            <a:r>
              <a:rPr lang="en-US" dirty="0"/>
              <a:t>Wealthy Americans are no more likely to have written their Will.</a:t>
            </a:r>
          </a:p>
          <a:p>
            <a:r>
              <a:rPr lang="en-US" dirty="0"/>
              <a:t>Wealthy Americans are more likely to have an out-of-date Will.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245D8-F23B-4DD5-BA18-E66635D8BA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One in three Americans over</a:t>
            </a:r>
            <a:r>
              <a:rPr lang="en-US" baseline="0" dirty="0"/>
              <a:t> the age of 65 have no </a:t>
            </a:r>
            <a:r>
              <a:rPr lang="en-US" u="none" baseline="0" dirty="0"/>
              <a:t>will. </a:t>
            </a:r>
            <a:r>
              <a:rPr lang="en-US" u="none" dirty="0"/>
              <a:t>One in six Americans over the age of 65 have a Will that is out of date.</a:t>
            </a:r>
          </a:p>
          <a:p>
            <a:r>
              <a:rPr lang="en-US" u="none" dirty="0"/>
              <a:t>Thus, only half of Americans over the age of 65 have up-to-date Wills in place.</a:t>
            </a:r>
          </a:p>
          <a:p>
            <a:r>
              <a:rPr lang="en-US" dirty="0"/>
              <a:t>Wealthy Americans are no more likely to have written their Will.</a:t>
            </a:r>
          </a:p>
          <a:p>
            <a:r>
              <a:rPr lang="en-US" dirty="0"/>
              <a:t>Wealthy Americans are more likely to have an out-of-date Will.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245D8-F23B-4DD5-BA18-E66635D8BA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5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One in three Americans over</a:t>
            </a:r>
            <a:r>
              <a:rPr lang="en-US" baseline="0" dirty="0"/>
              <a:t> the age of 65 have no </a:t>
            </a:r>
            <a:r>
              <a:rPr lang="en-US" u="none" baseline="0" dirty="0"/>
              <a:t>will. </a:t>
            </a:r>
            <a:r>
              <a:rPr lang="en-US" u="none" dirty="0"/>
              <a:t>One in six Americans over the age of 65 have a Will that is out of date.</a:t>
            </a:r>
          </a:p>
          <a:p>
            <a:r>
              <a:rPr lang="en-US" u="none" dirty="0"/>
              <a:t>Thus, only half of Americans over the age of 65 have up-to-date Wills in place.</a:t>
            </a:r>
          </a:p>
          <a:p>
            <a:r>
              <a:rPr lang="en-US" dirty="0"/>
              <a:t>Wealthy Americans are no more likely to have written their Will.</a:t>
            </a:r>
          </a:p>
          <a:p>
            <a:r>
              <a:rPr lang="en-US" dirty="0"/>
              <a:t>Wealthy Americans are more likely to have an out-of-date Will.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245D8-F23B-4DD5-BA18-E66635D8BA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823B-8D86-4029-AA64-A25CF4CDDB4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C1E-4817-4404-AE78-BCD6A113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823B-8D86-4029-AA64-A25CF4CDDB4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C1E-4817-4404-AE78-BCD6A113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823B-8D86-4029-AA64-A25CF4CDDB4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C1E-4817-4404-AE78-BCD6A113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9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823B-8D86-4029-AA64-A25CF4CDDB4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C1E-4817-4404-AE78-BCD6A113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0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823B-8D86-4029-AA64-A25CF4CDDB4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C1E-4817-4404-AE78-BCD6A113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5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823B-8D86-4029-AA64-A25CF4CDDB4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C1E-4817-4404-AE78-BCD6A113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823B-8D86-4029-AA64-A25CF4CDDB4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C1E-4817-4404-AE78-BCD6A113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823B-8D86-4029-AA64-A25CF4CDDB4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C1E-4817-4404-AE78-BCD6A113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2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823B-8D86-4029-AA64-A25CF4CDDB4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C1E-4817-4404-AE78-BCD6A113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8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823B-8D86-4029-AA64-A25CF4CDDB4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C1E-4817-4404-AE78-BCD6A113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823B-8D86-4029-AA64-A25CF4CDDB4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C1E-4817-4404-AE78-BCD6A113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6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F823B-8D86-4029-AA64-A25CF4CDDB4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21C1E-4817-4404-AE78-BCD6A113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1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3B13AC-86B0-4F4B-AC74-AD0B7C8EE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381585"/>
            <a:ext cx="3213846" cy="3515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76BA7B-9224-4F06-B2D5-7E2894E5D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0741" y="1122363"/>
            <a:ext cx="5217459" cy="2387600"/>
          </a:xfrm>
        </p:spPr>
        <p:txBody>
          <a:bodyPr>
            <a:normAutofit/>
          </a:bodyPr>
          <a:lstStyle/>
          <a:p>
            <a:r>
              <a:rPr lang="en-US" b="1" dirty="0"/>
              <a:t>USAF Academy</a:t>
            </a:r>
            <a:br>
              <a:rPr lang="en-US" b="1" dirty="0"/>
            </a:br>
            <a:r>
              <a:rPr lang="en-US" b="1" dirty="0"/>
              <a:t>Class of 1973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AA4C5-DD01-4AB1-8D06-C8325F658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83751"/>
            <a:ext cx="6858000" cy="2592664"/>
          </a:xfrm>
        </p:spPr>
        <p:txBody>
          <a:bodyPr>
            <a:normAutofit/>
          </a:bodyPr>
          <a:lstStyle/>
          <a:p>
            <a:r>
              <a:rPr lang="en-US" sz="4400" b="1" dirty="0"/>
              <a:t>50</a:t>
            </a:r>
            <a:r>
              <a:rPr lang="en-US" sz="4400" b="1" baseline="30000" dirty="0"/>
              <a:t>th</a:t>
            </a:r>
            <a:r>
              <a:rPr lang="en-US" sz="4400" b="1" dirty="0"/>
              <a:t> Reunion</a:t>
            </a:r>
          </a:p>
          <a:p>
            <a:r>
              <a:rPr lang="en-US" sz="4000" dirty="0"/>
              <a:t>Business Meeting</a:t>
            </a:r>
          </a:p>
          <a:p>
            <a:r>
              <a:rPr lang="en-US" sz="4000" dirty="0"/>
              <a:t>September 28, 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93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FD9E-728A-44F8-8A2D-D6933448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53" y="365126"/>
            <a:ext cx="6471396" cy="1325563"/>
          </a:xfrm>
        </p:spPr>
        <p:txBody>
          <a:bodyPr/>
          <a:lstStyle/>
          <a:p>
            <a:pPr algn="ctr"/>
            <a:r>
              <a:rPr lang="en-US" b="1" dirty="0"/>
              <a:t>Class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B0047-0096-4C52-B831-15E5781C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Operating Instructions</a:t>
            </a:r>
          </a:p>
          <a:p>
            <a:pPr lvl="1"/>
            <a:r>
              <a:rPr lang="en-US" dirty="0"/>
              <a:t>Established at our 35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Amended at our 40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Authority flows from the Class to the Officers to accomplish Class goals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2E936-0E68-4377-8D9D-95A416CE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65" y="302322"/>
            <a:ext cx="1270259" cy="13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1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FD9E-728A-44F8-8A2D-D6933448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53" y="365126"/>
            <a:ext cx="6471396" cy="1325563"/>
          </a:xfrm>
        </p:spPr>
        <p:txBody>
          <a:bodyPr/>
          <a:lstStyle/>
          <a:p>
            <a:pPr algn="ctr"/>
            <a:r>
              <a:rPr lang="en-US" b="1" dirty="0"/>
              <a:t>Class Officer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B0047-0096-4C52-B831-15E5781C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President:  Bill Diffley</a:t>
            </a:r>
          </a:p>
          <a:p>
            <a:r>
              <a:rPr lang="en-US" dirty="0"/>
              <a:t>Vice President:  Jim Parker</a:t>
            </a:r>
          </a:p>
          <a:p>
            <a:r>
              <a:rPr lang="en-US" dirty="0"/>
              <a:t>Secretary:  Kirk </a:t>
            </a:r>
            <a:r>
              <a:rPr lang="en-US" dirty="0" err="1"/>
              <a:t>Samelson</a:t>
            </a:r>
            <a:endParaRPr lang="en-US" dirty="0"/>
          </a:p>
          <a:p>
            <a:r>
              <a:rPr lang="en-US" dirty="0"/>
              <a:t>Treasurer:  Bob Munson</a:t>
            </a:r>
          </a:p>
          <a:p>
            <a:r>
              <a:rPr lang="en-US" dirty="0"/>
              <a:t>Class Scribe:  Mike Arnett</a:t>
            </a:r>
          </a:p>
          <a:p>
            <a:r>
              <a:rPr lang="en-US" dirty="0"/>
              <a:t>Class Senator:  AJ </a:t>
            </a:r>
            <a:r>
              <a:rPr lang="en-US" dirty="0" err="1"/>
              <a:t>Ranft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2E936-0E68-4377-8D9D-95A416CE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65" y="302322"/>
            <a:ext cx="1270259" cy="13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0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FD9E-728A-44F8-8A2D-D6933448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53" y="365126"/>
            <a:ext cx="6471396" cy="1325563"/>
          </a:xfrm>
        </p:spPr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B0047-0096-4C52-B831-15E5781C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 &amp; Overview</a:t>
            </a:r>
          </a:p>
          <a:p>
            <a:pPr lvl="1"/>
            <a:r>
              <a:rPr lang="en-US" dirty="0"/>
              <a:t>Ron Scott:  Five-Year Review</a:t>
            </a:r>
          </a:p>
          <a:p>
            <a:pPr lvl="1"/>
            <a:r>
              <a:rPr lang="en-US" dirty="0"/>
              <a:t>Bob Munson:  Class Gift Report &amp; Legacy Gift Concept</a:t>
            </a:r>
          </a:p>
          <a:p>
            <a:pPr lvl="1"/>
            <a:r>
              <a:rPr lang="en-US" dirty="0"/>
              <a:t>Bill Diffley:  2023 Class Legacy Program</a:t>
            </a:r>
          </a:p>
          <a:p>
            <a:pPr lvl="1"/>
            <a:r>
              <a:rPr lang="en-US" dirty="0"/>
              <a:t>John Stefonik:  Policies &amp; Election of Officers</a:t>
            </a:r>
          </a:p>
          <a:p>
            <a:r>
              <a:rPr lang="en-US" dirty="0"/>
              <a:t>Passing the Gavel &amp; Closing Remarks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2E936-0E68-4377-8D9D-95A416CE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65" y="322642"/>
            <a:ext cx="1270259" cy="13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5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FD9E-728A-44F8-8A2D-D6933448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53" y="365126"/>
            <a:ext cx="6471396" cy="1325563"/>
          </a:xfrm>
        </p:spPr>
        <p:txBody>
          <a:bodyPr/>
          <a:lstStyle/>
          <a:p>
            <a:pPr algn="ctr"/>
            <a:r>
              <a:rPr lang="en-US" b="1" dirty="0"/>
              <a:t>Five-Year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B0047-0096-4C52-B831-15E5781C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Phantom Canyon opens its doors at 5:30 pm sharp</a:t>
            </a:r>
          </a:p>
          <a:p>
            <a:r>
              <a:rPr lang="en-US" dirty="0"/>
              <a:t>Parking Validation</a:t>
            </a:r>
          </a:p>
          <a:p>
            <a:r>
              <a:rPr lang="en-US" dirty="0"/>
              <a:t>Door Prizes . . . make sure you have a ticket</a:t>
            </a:r>
          </a:p>
          <a:p>
            <a:r>
              <a:rPr lang="en-US" dirty="0"/>
              <a:t>Thank you</a:t>
            </a:r>
          </a:p>
          <a:p>
            <a:r>
              <a:rPr lang="en-US" dirty="0"/>
              <a:t>Highlights: 2019-2023</a:t>
            </a:r>
          </a:p>
          <a:p>
            <a:r>
              <a:rPr lang="en-US" dirty="0"/>
              <a:t>Book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2E936-0E68-4377-8D9D-95A416CE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65" y="322642"/>
            <a:ext cx="1270259" cy="13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2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For 50</a:t>
            </a:r>
            <a:r>
              <a:rPr lang="en-US" b="1" baseline="30000" dirty="0"/>
              <a:t>th</a:t>
            </a:r>
            <a:r>
              <a:rPr lang="en-US" b="1" dirty="0"/>
              <a:t> Reunion</a:t>
            </a:r>
            <a:br>
              <a:rPr lang="en-US" b="1" dirty="0"/>
            </a:br>
            <a:r>
              <a:rPr lang="en-US" b="1" dirty="0"/>
              <a:t>Class Approved Legacy Giving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en-US" sz="3200" dirty="0"/>
              <a:t>Plan:  By 2023 reunion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Spin up all classmates/spouses to have a will.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For classmates who wish to include the Academy as part of their estate plan, offer assistance</a:t>
            </a:r>
          </a:p>
          <a:p>
            <a:pPr marL="1371600" lvl="2" indent="-514350">
              <a:buFont typeface="+mj-lt"/>
              <a:buAutoNum type="alphaLcPeriod"/>
            </a:pPr>
            <a:r>
              <a:rPr lang="en-US" sz="2400" dirty="0"/>
              <a:t>15% Polaris Society members….no dollar goal</a:t>
            </a:r>
          </a:p>
          <a:p>
            <a:pPr marL="1371600" lvl="2" indent="-514350">
              <a:buFont typeface="+mj-lt"/>
              <a:buAutoNum type="alphaLcPeriod"/>
            </a:pPr>
            <a:r>
              <a:rPr lang="en-US" sz="2400" dirty="0"/>
              <a:t>Recommendation:  Class of 1973 Long Blue Line Endowment</a:t>
            </a:r>
          </a:p>
          <a:p>
            <a:pPr marL="1371600" lvl="2" indent="-514350">
              <a:buFont typeface="+mj-lt"/>
              <a:buAutoNum type="alphaLcPeriod"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8" name="Picture 4" descr="https://s3.amazonaws.com/aog-websites/usafa-org/images/endowment/societies/Pola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0024"/>
            <a:ext cx="12192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2E936-0E68-4377-8D9D-95A416CE3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65" y="302322"/>
            <a:ext cx="1270259" cy="13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1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951" y="274638"/>
            <a:ext cx="6096000" cy="1143000"/>
          </a:xfrm>
        </p:spPr>
        <p:txBody>
          <a:bodyPr>
            <a:normAutofit/>
          </a:bodyPr>
          <a:lstStyle/>
          <a:p>
            <a:r>
              <a:rPr lang="en-US" b="1" dirty="0"/>
              <a:t>‘73 NCLS Status:  Smash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en-US" sz="3200" dirty="0"/>
              <a:t>NCLS Fund goal:  $1.5M</a:t>
            </a:r>
          </a:p>
          <a:p>
            <a:pPr lvl="1"/>
            <a:r>
              <a:rPr lang="en-US" dirty="0"/>
              <a:t>Donated:  $1.74M</a:t>
            </a:r>
          </a:p>
          <a:p>
            <a:pPr lvl="1"/>
            <a:r>
              <a:rPr lang="en-US" dirty="0"/>
              <a:t>Balance (EOY 22):  $2.34M</a:t>
            </a:r>
          </a:p>
          <a:p>
            <a:pPr lvl="1"/>
            <a:r>
              <a:rPr lang="en-US" dirty="0"/>
              <a:t>Pledges:  $1.5M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200" dirty="0"/>
              <a:t>Impact:</a:t>
            </a:r>
          </a:p>
          <a:p>
            <a:pPr lvl="1"/>
            <a:r>
              <a:rPr lang="en-US" sz="2800" dirty="0"/>
              <a:t>21513 Grads have attended, most 4 times</a:t>
            </a:r>
          </a:p>
          <a:p>
            <a:pPr lvl="1"/>
            <a:r>
              <a:rPr lang="en-US" sz="2800" dirty="0"/>
              <a:t>NCLS now the Academy’s premier character program</a:t>
            </a:r>
          </a:p>
          <a:p>
            <a:pPr lvl="2"/>
            <a:r>
              <a:rPr lang="en-US" sz="2400" dirty="0"/>
              <a:t>Two full time staff, two Wing Staff positions</a:t>
            </a:r>
          </a:p>
        </p:txBody>
      </p:sp>
      <p:pic>
        <p:nvPicPr>
          <p:cNvPr id="1028" name="Picture 4" descr="https://s3.amazonaws.com/aog-websites/usafa-org/images/endowment/societies/Pola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0024"/>
            <a:ext cx="12192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2E936-0E68-4377-8D9D-95A416CE3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65" y="302322"/>
            <a:ext cx="1270259" cy="1388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A0B573-01FE-A5AD-008E-B21D65395CF3}"/>
              </a:ext>
            </a:extLst>
          </p:cNvPr>
          <p:cNvSpPr txBox="1"/>
          <p:nvPr/>
        </p:nvSpPr>
        <p:spPr>
          <a:xfrm>
            <a:off x="4883990" y="2940986"/>
            <a:ext cx="372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OUTCOMES: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Largest source of funds for NCLS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Endowment will last in perpetuity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41D08-703F-05CD-C55D-733F92798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580" y="1188367"/>
            <a:ext cx="2241430" cy="16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3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1F2C-DFB5-FE3C-4386-DFC06266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26D84D-53BA-5C7B-B422-5E2B2CDFB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" y="802257"/>
            <a:ext cx="9008185" cy="5636940"/>
          </a:xfrm>
        </p:spPr>
      </p:pic>
    </p:spTree>
    <p:extLst>
      <p:ext uri="{BB962C8B-B14F-4D97-AF65-F5344CB8AC3E}">
        <p14:creationId xmlns:p14="http://schemas.microsoft.com/office/powerpoint/2010/main" val="89502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50</a:t>
            </a:r>
            <a:r>
              <a:rPr lang="en-US" b="1" baseline="30000" dirty="0"/>
              <a:t>th</a:t>
            </a:r>
            <a:r>
              <a:rPr lang="en-US" b="1" dirty="0"/>
              <a:t> Reunion Class Gift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pPr marL="857250" lvl="1" indent="-457200"/>
            <a:r>
              <a:rPr lang="en-US" sz="3200" dirty="0"/>
              <a:t>To date:  </a:t>
            </a:r>
          </a:p>
          <a:p>
            <a:pPr marL="1314450" lvl="2" indent="-457200"/>
            <a:r>
              <a:rPr lang="en-US" sz="2400" dirty="0"/>
              <a:t>Do all of us have </a:t>
            </a:r>
            <a:r>
              <a:rPr lang="en-US" sz="2400" b="1" u="sng" dirty="0"/>
              <a:t>current</a:t>
            </a:r>
            <a:r>
              <a:rPr lang="en-US" sz="2400" dirty="0"/>
              <a:t> wills?</a:t>
            </a:r>
          </a:p>
          <a:p>
            <a:pPr marL="1314450" lvl="2" indent="-457200"/>
            <a:r>
              <a:rPr lang="en-US" sz="2400" dirty="0"/>
              <a:t>2.25%  Polaris Society….Fail</a:t>
            </a:r>
          </a:p>
          <a:p>
            <a:pPr marL="1314450" lvl="2" indent="-457200"/>
            <a:r>
              <a:rPr lang="en-US" sz="2400" dirty="0"/>
              <a:t>Total Pledges &gt;$4.5M</a:t>
            </a:r>
          </a:p>
          <a:p>
            <a:pPr marL="1771650" lvl="3" indent="-457200"/>
            <a:r>
              <a:rPr lang="en-US" sz="2200" dirty="0"/>
              <a:t>’73 Long Blue Line Endowment Pledges:  $3.3M</a:t>
            </a:r>
          </a:p>
          <a:p>
            <a:pPr marL="1771650" lvl="3" indent="-457200"/>
            <a:r>
              <a:rPr lang="en-US" sz="2200" dirty="0"/>
              <a:t>‘73 NCLS Pledges $1.245M</a:t>
            </a:r>
          </a:p>
          <a:p>
            <a:pPr lvl="1"/>
            <a:endParaRPr lang="en-US" dirty="0"/>
          </a:p>
        </p:txBody>
      </p:sp>
      <p:pic>
        <p:nvPicPr>
          <p:cNvPr id="1028" name="Picture 4" descr="https://s3.amazonaws.com/aog-websites/usafa-org/images/endowment/societies/Pola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0024"/>
            <a:ext cx="12192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2E936-0E68-4377-8D9D-95A416CE3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65" y="302322"/>
            <a:ext cx="1270259" cy="1388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436497-C849-7524-EDF5-0DFF091CA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34" y="4463368"/>
            <a:ext cx="3096883" cy="21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FD9E-728A-44F8-8A2D-D6933448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53" y="365126"/>
            <a:ext cx="6471396" cy="1325563"/>
          </a:xfrm>
        </p:spPr>
        <p:txBody>
          <a:bodyPr/>
          <a:lstStyle/>
          <a:p>
            <a:pPr algn="ctr"/>
            <a:r>
              <a:rPr lang="en-US" b="1" dirty="0"/>
              <a:t>Class Legacy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B0047-0096-4C52-B831-15E5781C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Ten Events over 4 Years:  2019 - 2023</a:t>
            </a:r>
          </a:p>
          <a:p>
            <a:r>
              <a:rPr lang="en-US" dirty="0"/>
              <a:t>January 2019 – Welcome</a:t>
            </a:r>
          </a:p>
          <a:p>
            <a:r>
              <a:rPr lang="en-US" dirty="0"/>
              <a:t>June 2019 – Swearing in Ceremony</a:t>
            </a:r>
          </a:p>
          <a:p>
            <a:r>
              <a:rPr lang="en-US" dirty="0"/>
              <a:t>July 2019 – Coin ceremony</a:t>
            </a:r>
          </a:p>
          <a:p>
            <a:r>
              <a:rPr lang="en-US" dirty="0"/>
              <a:t>August 2019 – Acceptance Day Parade</a:t>
            </a:r>
          </a:p>
          <a:p>
            <a:r>
              <a:rPr lang="en-US" dirty="0"/>
              <a:t>January 2020 – Forged in Blue</a:t>
            </a:r>
          </a:p>
          <a:p>
            <a:r>
              <a:rPr lang="en-US" dirty="0"/>
              <a:t>October 2020 – Exemplar Dinner (Grads only)</a:t>
            </a:r>
          </a:p>
          <a:p>
            <a:r>
              <a:rPr lang="en-US" dirty="0"/>
              <a:t>August 2021 – Commitment Dinner (Grads only)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2E936-0E68-4377-8D9D-95A416CE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65" y="302322"/>
            <a:ext cx="1270259" cy="13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FD9E-728A-44F8-8A2D-D6933448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53" y="365126"/>
            <a:ext cx="6471396" cy="1325563"/>
          </a:xfrm>
        </p:spPr>
        <p:txBody>
          <a:bodyPr/>
          <a:lstStyle/>
          <a:p>
            <a:pPr algn="ctr"/>
            <a:r>
              <a:rPr lang="en-US" b="1" dirty="0"/>
              <a:t>Class Legacy Program, </a:t>
            </a:r>
            <a:r>
              <a:rPr lang="en-US" b="1" dirty="0" err="1"/>
              <a:t>Con’t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B0047-0096-4C52-B831-15E5781C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May 2022 – Ring Dining Out and Dance</a:t>
            </a:r>
          </a:p>
          <a:p>
            <a:r>
              <a:rPr lang="en-US" dirty="0"/>
              <a:t>February 2023 – 100</a:t>
            </a:r>
            <a:r>
              <a:rPr lang="en-US" baseline="30000" dirty="0"/>
              <a:t>th</a:t>
            </a:r>
            <a:r>
              <a:rPr lang="en-US" dirty="0"/>
              <a:t> Night (Grads only)</a:t>
            </a:r>
          </a:p>
          <a:p>
            <a:r>
              <a:rPr lang="en-US" dirty="0"/>
              <a:t>June 2023 – Commissioning Ceremonies</a:t>
            </a:r>
          </a:p>
          <a:p>
            <a:pPr marL="0" indent="0">
              <a:buNone/>
            </a:pPr>
            <a:r>
              <a:rPr lang="en-US" sz="1400" dirty="0"/>
              <a:t>_______________________________________</a:t>
            </a:r>
          </a:p>
          <a:p>
            <a:r>
              <a:rPr lang="en-US" dirty="0"/>
              <a:t>Fall 2023 – Class of ‘73 50</a:t>
            </a:r>
            <a:r>
              <a:rPr lang="en-US" baseline="30000" dirty="0"/>
              <a:t>th</a:t>
            </a:r>
            <a:r>
              <a:rPr lang="en-US" dirty="0"/>
              <a:t> Reunion</a:t>
            </a:r>
          </a:p>
          <a:p>
            <a:r>
              <a:rPr lang="en-US" dirty="0"/>
              <a:t>Funding in place --  current value:  $44,143</a:t>
            </a:r>
          </a:p>
          <a:p>
            <a:pPr lvl="1"/>
            <a:r>
              <a:rPr lang="en-US" dirty="0"/>
              <a:t>Upgraded Contrails</a:t>
            </a:r>
          </a:p>
          <a:p>
            <a:pPr lvl="1"/>
            <a:r>
              <a:rPr lang="en-US" dirty="0"/>
              <a:t>Class coin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Lt Bars</a:t>
            </a:r>
          </a:p>
          <a:p>
            <a:pPr lvl="1"/>
            <a:r>
              <a:rPr lang="en-US" dirty="0"/>
              <a:t>Class book</a:t>
            </a:r>
          </a:p>
          <a:p>
            <a:pPr lvl="1"/>
            <a:r>
              <a:rPr lang="en-US" dirty="0"/>
              <a:t>$8,000 for 2023 to use</a:t>
            </a:r>
          </a:p>
          <a:p>
            <a:r>
              <a:rPr lang="en-US" dirty="0"/>
              <a:t>Class-wide communication for participation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2E936-0E68-4377-8D9D-95A416CE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65" y="302322"/>
            <a:ext cx="1270259" cy="13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99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1573</TotalTime>
  <Words>644</Words>
  <Application>Microsoft Office PowerPoint</Application>
  <PresentationFormat>On-screen Show (4:3)</PresentationFormat>
  <Paragraphs>93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USAF Academy Class of 1973</vt:lpstr>
      <vt:lpstr>Introduction</vt:lpstr>
      <vt:lpstr>Five-Year Review</vt:lpstr>
      <vt:lpstr>For 50th Reunion Class Approved Legacy Giving</vt:lpstr>
      <vt:lpstr>‘73 NCLS Status:  Smash</vt:lpstr>
      <vt:lpstr>PowerPoint Presentation</vt:lpstr>
      <vt:lpstr>50th Reunion Class Gift Status</vt:lpstr>
      <vt:lpstr>Class Legacy Program</vt:lpstr>
      <vt:lpstr>Class Legacy Program, Con’t</vt:lpstr>
      <vt:lpstr>Class Policies</vt:lpstr>
      <vt:lpstr>Class Officer Election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USAF Academy Class of 1973</dc:title>
  <dc:creator>Ronald Scott</dc:creator>
  <cp:lastModifiedBy>Ronald Scott</cp:lastModifiedBy>
  <cp:revision>27</cp:revision>
  <cp:lastPrinted>2023-09-25T21:25:52Z</cp:lastPrinted>
  <dcterms:created xsi:type="dcterms:W3CDTF">2018-09-25T21:32:01Z</dcterms:created>
  <dcterms:modified xsi:type="dcterms:W3CDTF">2023-09-28T04:59:27Z</dcterms:modified>
</cp:coreProperties>
</file>